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48" d="100"/>
          <a:sy n="148" d="100"/>
        </p:scale>
        <p:origin x="7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A44613-9BF9-CE67-8B6F-9125CE3DB4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37C7633-CAA1-E4FC-5416-9674782840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55A82C7-73E3-C44F-C506-A32F8CCA8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4E186AE-9334-1EF3-B2B8-4D1ED25FE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C73542D-FFEB-C9B4-EAEC-4B64BF63F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251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492888-2069-8826-DDFC-4C52FB73B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C2BC68D-3BF4-889C-F256-22DD9A322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B9619EC-A965-3F5D-ACBE-7C4169C1F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15D83FE-9824-D861-40F6-B9AA0443D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5243AD-0370-88C1-6F9A-799AA5CEC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1030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B09FD08-1FF5-B473-A3B6-B206DC6577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04783FA-7BE2-DC10-B5D5-E2267A08C6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48556FF-37A6-8BE3-2B48-282C585DF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88692C3-3398-134C-1521-5D2B4A285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0FF8CDD-236F-0F88-9884-FB7E145AE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9568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BE5FCF-563F-72EE-7555-D6B1165A8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FC6757E-0E8D-6F3E-8E7A-601B9EC48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824E70A-65AF-D3F0-D47F-3962E8677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EB7A450-CB57-CB0A-88F6-DFECD8660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9F953CE-4D7A-B391-1AAF-1C259E4F8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7670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02B587-3043-2C5B-98D3-34D3E9195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99DFFE9-74F4-B80A-E6B5-555A5E802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221898D-939D-F714-3DEC-C63C479A4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1F4778F-BB56-2A3B-F2D1-5C0CF1428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86088B6-D5ED-25BC-3C7F-6EE0C0ABD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6419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7D0F02-75F3-C1A6-6971-761EF444A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AF2CE0-64B2-A90D-07FA-A54A590FCD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EE7600E-2818-C475-317F-2CBBC081B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E25D332-B586-91CB-5C5F-B980B5F58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04181C8-57A8-8C8D-3318-5CD92D12D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5E5F7BA-6B01-4221-CADD-02914DB98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0126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42D757-C258-828C-B45D-566FEE218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D40BF3B-051B-3C6B-8804-1A5466FFB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3CE24C6-3C47-C4B4-332D-B7F031410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4C6C5D1-7CEE-9B9D-A9C4-2004A35EEF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430E334-9EC3-6670-E2B5-8E975536CE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F1F0914-2207-C864-5007-0FF9DA97D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6B10003-F02E-1ACD-94BF-FA2432DE4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F6D1E23-F1E1-0038-FB02-A61E8C40F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2399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2474EB-50DB-8C6C-6D81-8907BAF35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03D752A-C8D0-B4A4-29AD-271E90F56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5603568-B597-1766-D03A-1BF4847C9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DD14DD0-DA44-DA5A-4CA6-5C497A688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3247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837D0C4-5DDD-D966-904C-D1A5500F3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2F805A1-2F43-6862-8674-71E267F60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5F444AF-5687-EE9C-93A6-077CF4709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5940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C82C4B-2BB0-7BD5-94F8-DF42B7E39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EAA43D4-FBC6-D35E-AD03-5D5270548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062305E-C77C-EB77-D368-99E0C259C1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FDBF95B-378C-7E13-62D8-6D4802DDE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90AE81-1021-0538-1A80-205092DFC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41DE79B-E8AA-ECB8-386E-E7A6DBB74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9077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488AAB-4A98-086E-10C3-A342DC5D0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907790E-C755-E611-FF04-E1CFFF6CA8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06A7CD7-4723-5979-9D5C-5F911A473C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D97F5BB-5F26-66D3-7B4C-536064734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FD84631-53C6-A439-DB46-B6C7A180C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2806628-68A1-CF10-2D88-4E69176DE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9426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4E5E1C9-CEB8-0030-3233-FA9626C4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3B59D5B-6D93-E135-4AAD-A91F50F05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6608602-1C47-435A-F891-0F2431584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A431C4-05A4-4DE4-80E6-D5B14FE44E0D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B34CC74-F8A4-25F5-77D5-3F8CD703AF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3BF18CF-E675-4472-67F6-D67B454C0E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1E6DF0-25CA-496F-BD55-4F53B5142EC2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B3BAF9-225A-A133-1B4A-C8D253313C4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42132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ko-KR" alt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본 문서는 현대자동차·기아의 정보자산으로 관련 법령에 의해 보호받습니다.</a:t>
            </a:r>
          </a:p>
        </p:txBody>
      </p:sp>
    </p:spTree>
    <p:extLst>
      <p:ext uri="{BB962C8B-B14F-4D97-AF65-F5344CB8AC3E}">
        <p14:creationId xmlns:p14="http://schemas.microsoft.com/office/powerpoint/2010/main" val="64490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:a16="http://schemas.microsoft.com/office/drawing/2014/main" id="{17A7F879-3036-20AB-DD39-40F55B35C2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1" y="302656"/>
            <a:ext cx="3000866" cy="423208"/>
          </a:xfr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r>
              <a:rPr lang="en-US" altLang="ko-KR" sz="2000" dirty="0">
                <a:latin typeface="Hyundai Sans Head Pro Regular" panose="020B0504040000000000" pitchFamily="34" charset="-127"/>
                <a:ea typeface="Hyundai Sans Head Pro Regular" panose="020B0504040000000000" pitchFamily="34" charset="-127"/>
              </a:rPr>
              <a:t>Hyundai/Kia IMDS inquiry</a:t>
            </a:r>
            <a:endParaRPr lang="ko-KR" altLang="en-US" sz="2000" dirty="0">
              <a:latin typeface="Hyundai Sans Head Pro Regular" panose="020B0504040000000000" pitchFamily="34" charset="-127"/>
              <a:ea typeface="Hyundai Sans Head Pro Regular" panose="020B0504040000000000" pitchFamily="34" charset="-127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2176ACB5-3F2A-C2B1-0092-9F8AE2A8B0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553549"/>
              </p:ext>
            </p:extLst>
          </p:nvPr>
        </p:nvGraphicFramePr>
        <p:xfrm>
          <a:off x="609601" y="1636888"/>
          <a:ext cx="10972795" cy="4710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280">
                  <a:extLst>
                    <a:ext uri="{9D8B030D-6E8A-4147-A177-3AD203B41FA5}">
                      <a16:colId xmlns:a16="http://schemas.microsoft.com/office/drawing/2014/main" val="2932394372"/>
                    </a:ext>
                  </a:extLst>
                </a:gridCol>
                <a:gridCol w="8669515">
                  <a:extLst>
                    <a:ext uri="{9D8B030D-6E8A-4147-A177-3AD203B41FA5}">
                      <a16:colId xmlns:a16="http://schemas.microsoft.com/office/drawing/2014/main" val="1167923426"/>
                    </a:ext>
                  </a:extLst>
                </a:gridCol>
              </a:tblGrid>
              <a:tr h="34645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Question type</a:t>
                      </a:r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  <a:cs typeface="+mn-cs"/>
                        </a:rPr>
                        <a:t>Content</a:t>
                      </a:r>
                      <a:endParaRPr kumimoji="0" lang="ko-KR" alt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/>
                        <a:uLnTx/>
                        <a:uFillTx/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3009652"/>
                  </a:ext>
                </a:extLst>
              </a:tr>
              <a:tr h="2273122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en-US" altLang="ko-KR" sz="9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  <a:cs typeface="+mn-cs"/>
                        </a:rPr>
                        <a:t>IMDS General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en-US" altLang="ko-KR" sz="9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  <a:cs typeface="+mn-cs"/>
                        </a:rPr>
                        <a:t>: Reason for rejection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en-US" altLang="ko-KR" sz="9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  <a:cs typeface="+mn-cs"/>
                        </a:rPr>
                        <a:t>MS201-02 SPAC</a:t>
                      </a:r>
                      <a:endParaRPr lang="ko-KR" altLang="en-US" sz="9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20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en-US" altLang="ko-KR" sz="9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1.</a:t>
                      </a:r>
                    </a:p>
                    <a:p>
                      <a:pPr marL="171450" indent="-171450" algn="l" latinLnBrk="1">
                        <a:lnSpc>
                          <a:spcPct val="20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en-US" altLang="ko-KR" sz="9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2.</a:t>
                      </a:r>
                    </a:p>
                    <a:p>
                      <a:pPr marL="171450" indent="-171450" algn="l" latinLnBrk="1">
                        <a:lnSpc>
                          <a:spcPct val="200000"/>
                        </a:lnSpc>
                        <a:buFont typeface="Wingdings" panose="05000000000000000000" pitchFamily="2" charset="2"/>
                        <a:buChar char="Ø"/>
                      </a:pPr>
                      <a:endParaRPr lang="en-US" altLang="ko-KR" sz="9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  <a:p>
                      <a:pPr marL="171450" indent="-171450" algn="l" latinLnBrk="1">
                        <a:lnSpc>
                          <a:spcPct val="200000"/>
                        </a:lnSpc>
                        <a:buFont typeface="Wingdings" panose="05000000000000000000" pitchFamily="2" charset="2"/>
                        <a:buChar char="Ø"/>
                      </a:pPr>
                      <a:endParaRPr lang="en-US" altLang="ko-KR" sz="9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  <a:p>
                      <a:pPr marL="171450" indent="-171450" algn="l" latinLnBrk="1">
                        <a:lnSpc>
                          <a:spcPct val="200000"/>
                        </a:lnSpc>
                        <a:buFont typeface="Wingdings" panose="05000000000000000000" pitchFamily="2" charset="2"/>
                        <a:buChar char="Ø"/>
                      </a:pPr>
                      <a:endParaRPr lang="en-US" altLang="ko-KR" sz="9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  <a:p>
                      <a:pPr marL="171450" indent="-171450" algn="l" latinLnBrk="1">
                        <a:lnSpc>
                          <a:spcPct val="200000"/>
                        </a:lnSpc>
                        <a:buFont typeface="Wingdings" panose="05000000000000000000" pitchFamily="2" charset="2"/>
                        <a:buChar char="Ø"/>
                      </a:pPr>
                      <a:endParaRPr lang="en-US" altLang="ko-KR" sz="9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  <a:p>
                      <a:pPr marL="171450" indent="-171450" algn="l" latinLnBrk="1">
                        <a:lnSpc>
                          <a:spcPct val="200000"/>
                        </a:lnSpc>
                        <a:buFont typeface="Wingdings" panose="05000000000000000000" pitchFamily="2" charset="2"/>
                        <a:buChar char="Ø"/>
                      </a:pPr>
                      <a:endParaRPr lang="ko-KR" altLang="en-US" sz="9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660404"/>
                  </a:ext>
                </a:extLst>
              </a:tr>
              <a:tr h="20909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Legal trends and regulations scheduled</a:t>
                      </a:r>
                      <a:endParaRPr lang="ko-KR" altLang="en-US" sz="9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20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en-US" altLang="ko-KR" sz="9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1.</a:t>
                      </a:r>
                    </a:p>
                    <a:p>
                      <a:pPr marL="171450" indent="-171450" algn="l" latinLnBrk="1">
                        <a:lnSpc>
                          <a:spcPct val="20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en-US" altLang="ko-KR" sz="9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2.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879034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5490CBA8-A3F5-6DB7-A9CF-6A62B22115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415168"/>
              </p:ext>
            </p:extLst>
          </p:nvPr>
        </p:nvGraphicFramePr>
        <p:xfrm>
          <a:off x="4515439" y="302656"/>
          <a:ext cx="706695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5653">
                  <a:extLst>
                    <a:ext uri="{9D8B030D-6E8A-4147-A177-3AD203B41FA5}">
                      <a16:colId xmlns:a16="http://schemas.microsoft.com/office/drawing/2014/main" val="2331084403"/>
                    </a:ext>
                  </a:extLst>
                </a:gridCol>
                <a:gridCol w="2355653">
                  <a:extLst>
                    <a:ext uri="{9D8B030D-6E8A-4147-A177-3AD203B41FA5}">
                      <a16:colId xmlns:a16="http://schemas.microsoft.com/office/drawing/2014/main" val="2881939337"/>
                    </a:ext>
                  </a:extLst>
                </a:gridCol>
                <a:gridCol w="2355653">
                  <a:extLst>
                    <a:ext uri="{9D8B030D-6E8A-4147-A177-3AD203B41FA5}">
                      <a16:colId xmlns:a16="http://schemas.microsoft.com/office/drawing/2014/main" val="1714212330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Supplier information</a:t>
                      </a:r>
                      <a:endParaRPr lang="ko-KR" altLang="en-US" sz="105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5403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Name/position of person in charge</a:t>
                      </a:r>
                      <a:endParaRPr lang="ko-KR" altLang="en-US" sz="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Telephone number</a:t>
                      </a:r>
                      <a:endParaRPr lang="ko-KR" altLang="en-US" sz="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Email</a:t>
                      </a:r>
                      <a:endParaRPr lang="ko-KR" altLang="en-US" sz="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8989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929467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B955C76-1C7C-15E0-BCF9-366505465E37}"/>
              </a:ext>
            </a:extLst>
          </p:cNvPr>
          <p:cNvSpPr txBox="1"/>
          <p:nvPr/>
        </p:nvSpPr>
        <p:spPr>
          <a:xfrm>
            <a:off x="609601" y="934065"/>
            <a:ext cx="381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yundai Sans Head Pro Regular" panose="020B0504040000000000" pitchFamily="34" charset="-127"/>
                <a:ea typeface="Hyundai Sans Head Pro Regular" panose="020B0504040000000000" pitchFamily="34" charset="-127"/>
              </a:rPr>
              <a:t>If you have any questions or questions frequently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yundai Sans Head Pro Regular" panose="020B0504040000000000" pitchFamily="34" charset="-127"/>
                <a:ea typeface="Hyundai Sans Head Pro Regular" panose="020B0504040000000000" pitchFamily="34" charset="-127"/>
              </a:rPr>
              <a:t>Receive inquiries in the form below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Hyundai Sans Head Pro Regular" panose="020B0504040000000000" pitchFamily="34" charset="-127"/>
              <a:ea typeface="Hyundai Sans Head Pro Regular" panose="020B0504040000000000" pitchFamily="34" charset="-127"/>
            </a:endParaRPr>
          </a:p>
        </p:txBody>
      </p:sp>
      <p:graphicFrame>
        <p:nvGraphicFramePr>
          <p:cNvPr id="17" name="표 16">
            <a:extLst>
              <a:ext uri="{FF2B5EF4-FFF2-40B4-BE49-F238E27FC236}">
                <a16:creationId xmlns:a16="http://schemas.microsoft.com/office/drawing/2014/main" id="{9DE8B858-DD69-CA97-1F92-3012B9EE53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86965"/>
              </p:ext>
            </p:extLst>
          </p:nvPr>
        </p:nvGraphicFramePr>
        <p:xfrm>
          <a:off x="2910625" y="5531572"/>
          <a:ext cx="8671769" cy="810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4552">
                  <a:extLst>
                    <a:ext uri="{9D8B030D-6E8A-4147-A177-3AD203B41FA5}">
                      <a16:colId xmlns:a16="http://schemas.microsoft.com/office/drawing/2014/main" val="589357646"/>
                    </a:ext>
                  </a:extLst>
                </a:gridCol>
                <a:gridCol w="2508659">
                  <a:extLst>
                    <a:ext uri="{9D8B030D-6E8A-4147-A177-3AD203B41FA5}">
                      <a16:colId xmlns:a16="http://schemas.microsoft.com/office/drawing/2014/main" val="1777477725"/>
                    </a:ext>
                  </a:extLst>
                </a:gridCol>
                <a:gridCol w="2026677">
                  <a:extLst>
                    <a:ext uri="{9D8B030D-6E8A-4147-A177-3AD203B41FA5}">
                      <a16:colId xmlns:a16="http://schemas.microsoft.com/office/drawing/2014/main" val="2228599822"/>
                    </a:ext>
                  </a:extLst>
                </a:gridCol>
                <a:gridCol w="3131881">
                  <a:extLst>
                    <a:ext uri="{9D8B030D-6E8A-4147-A177-3AD203B41FA5}">
                      <a16:colId xmlns:a16="http://schemas.microsoft.com/office/drawing/2014/main" val="2383666915"/>
                    </a:ext>
                  </a:extLst>
                </a:gridCol>
              </a:tblGrid>
              <a:tr h="183359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Regulation and Certification Team 2</a:t>
                      </a:r>
                      <a:endParaRPr lang="ko-KR" altLang="en-US" sz="7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European regulation</a:t>
                      </a:r>
                      <a:endParaRPr lang="ko-KR" altLang="en-US" sz="7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Kim Kyung-</a:t>
                      </a:r>
                      <a:r>
                        <a:rPr lang="en-US" altLang="ko-KR" sz="700" b="0" i="0" u="none" strike="noStrike" baseline="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nam</a:t>
                      </a:r>
                      <a:r>
                        <a:rPr lang="en-US" altLang="ko-KR" sz="7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, Senior Researcher</a:t>
                      </a:r>
                      <a:endParaRPr lang="ko-KR" altLang="en-US" sz="7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irenekim@hyundai.com</a:t>
                      </a:r>
                      <a:endParaRPr lang="ko-KR" altLang="en-US" sz="7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3200306"/>
                  </a:ext>
                </a:extLst>
              </a:tr>
              <a:tr h="18335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North American regulation</a:t>
                      </a:r>
                      <a:endParaRPr lang="ko-KR" altLang="en-US" sz="7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Lee Seung-</a:t>
                      </a:r>
                      <a:r>
                        <a:rPr lang="en-US" altLang="ko-KR" sz="700" b="0" i="0" u="none" strike="noStrike" baseline="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hyun</a:t>
                      </a:r>
                      <a:r>
                        <a:rPr lang="en-US" altLang="ko-KR" sz="7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 Researcher</a:t>
                      </a:r>
                      <a:endParaRPr lang="ko-KR" altLang="en-US" sz="7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seung.hyun.lee@hyundai.com</a:t>
                      </a:r>
                      <a:endParaRPr lang="ko-KR" altLang="en-US" sz="7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5016938"/>
                  </a:ext>
                </a:extLst>
              </a:tr>
              <a:tr h="21611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Domestic/General region regulation</a:t>
                      </a:r>
                      <a:endParaRPr lang="ko-KR" altLang="en-US" sz="7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Noh Sung-</a:t>
                      </a:r>
                      <a:r>
                        <a:rPr lang="en-US" altLang="ko-KR" sz="700" b="0" i="0" u="none" strike="noStrike" baseline="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joong</a:t>
                      </a:r>
                      <a:r>
                        <a:rPr lang="en-US" altLang="ko-KR" sz="7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, Senior Researcher</a:t>
                      </a:r>
                      <a:endParaRPr lang="ko-KR" altLang="en-US" sz="7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screenon@hyundai.com</a:t>
                      </a:r>
                      <a:endParaRPr lang="ko-KR" altLang="en-US" sz="7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0947346"/>
                  </a:ext>
                </a:extLst>
              </a:tr>
              <a:tr h="18335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SIAP</a:t>
                      </a:r>
                      <a:endParaRPr lang="ko-KR" altLang="en-US" sz="7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Kim Ji-</a:t>
                      </a:r>
                      <a:r>
                        <a:rPr lang="en-US" altLang="ko-KR" sz="700" b="0" i="0" u="none" strike="noStrike" baseline="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yeonResearcher</a:t>
                      </a:r>
                      <a:endParaRPr lang="ko-KR" altLang="en-US" sz="7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yeon0430@hyundai.com</a:t>
                      </a:r>
                      <a:endParaRPr lang="ko-KR" altLang="en-US" sz="7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8357784"/>
                  </a:ext>
                </a:extLst>
              </a:tr>
            </a:tbl>
          </a:graphicData>
        </a:graphic>
      </p:graphicFrame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89C2A5AC-5B47-6B09-F2CC-51126D1914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401837"/>
              </p:ext>
            </p:extLst>
          </p:nvPr>
        </p:nvGraphicFramePr>
        <p:xfrm>
          <a:off x="2910625" y="4009880"/>
          <a:ext cx="8671769" cy="243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494">
                  <a:extLst>
                    <a:ext uri="{9D8B030D-6E8A-4147-A177-3AD203B41FA5}">
                      <a16:colId xmlns:a16="http://schemas.microsoft.com/office/drawing/2014/main" val="3755618125"/>
                    </a:ext>
                  </a:extLst>
                </a:gridCol>
                <a:gridCol w="1395793">
                  <a:extLst>
                    <a:ext uri="{9D8B030D-6E8A-4147-A177-3AD203B41FA5}">
                      <a16:colId xmlns:a16="http://schemas.microsoft.com/office/drawing/2014/main" val="2711705657"/>
                    </a:ext>
                  </a:extLst>
                </a:gridCol>
                <a:gridCol w="1372601">
                  <a:extLst>
                    <a:ext uri="{9D8B030D-6E8A-4147-A177-3AD203B41FA5}">
                      <a16:colId xmlns:a16="http://schemas.microsoft.com/office/drawing/2014/main" val="2053197124"/>
                    </a:ext>
                  </a:extLst>
                </a:gridCol>
                <a:gridCol w="3131881">
                  <a:extLst>
                    <a:ext uri="{9D8B030D-6E8A-4147-A177-3AD203B41FA5}">
                      <a16:colId xmlns:a16="http://schemas.microsoft.com/office/drawing/2014/main" val="1617194645"/>
                    </a:ext>
                  </a:extLst>
                </a:gridCol>
              </a:tblGrid>
              <a:tr h="24313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Carbon Neutral Technology Innovation Team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IMDS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helpdesk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i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undai Sans Head Pro Regular" panose="020B0504040000000000" pitchFamily="34" charset="-127"/>
                          <a:ea typeface="Hyundai Sans Head Pro Regular" panose="020B0504040000000000" pitchFamily="34" charset="-127"/>
                        </a:rPr>
                        <a:t>Imds_helpdesk@hyundai.com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undai Sans Head Pro Regular" panose="020B0504040000000000" pitchFamily="34" charset="-127"/>
                        <a:ea typeface="Hyundai Sans Head Pro Regular" panose="020B050404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0812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7835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Company/>
  <MMClips>0</MMClips>
  <HiddenSlides>0</HiddenSlides>
  <LinksUpToDate>false</LinksUpToDate>
  <Notes>0</Notes>
  <Paragraphs>37</Paragraphs>
  <PresentationFormat>와이드스크린</PresentationFormat>
  <ScaleCrop>false</ScaleCrop>
  <Slides>1</Slides>
  <SharedDoc>false</SharedDoc>
  <HyperlinksChanged>false</HyperlinksChanged>
  <AppVersion>16.0000</AppVersion>
  <Words>124</Words>
  <TotalTime>0</TotalTime>
  <Application>Microsoft Office PowerPoint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박혜영 책임연구원 탄소중립기술혁신팀</dc:creator>
  <dcterms:modified xsi:type="dcterms:W3CDTF">2026-01-28T05:09:26Z</dcterms:modified>
  <dc:title/>
  <cp:lastModifiedBy>박혜영 책임연구원 탄소중립기술혁신팀</cp:lastModifiedBy>
  <dcterms:created xsi:type="dcterms:W3CDTF">2025-11-30T23:21:54Z</dcterms:created>
  <cp:revision>18</cp:revi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테마:8</vt:lpwstr>
  </property>
  <property fmtid="{D5CDD505-2E9C-101B-9397-08002B2CF9AE}" pid="3" name="ClassificationContentMarkingFooterText">
    <vt:lpwstr>본 문서는 현대자동차·기아의 정보자산으로 관련 법령에 의해 보호받습니다.</vt:lpwstr>
  </property>
  <property fmtid="{D5CDD505-2E9C-101B-9397-08002B2CF9AE}" pid="4" name="MSIP_Label_84883e49-c40c-4c70-af6e-4047d87bba49_Enabled">
    <vt:lpwstr>true</vt:lpwstr>
  </property>
  <property fmtid="{D5CDD505-2E9C-101B-9397-08002B2CF9AE}" pid="5" name="MSIP_Label_84883e49-c40c-4c70-af6e-4047d87bba49_SetDate">
    <vt:lpwstr>2026-01-28T07:39:30Z</vt:lpwstr>
  </property>
  <property fmtid="{D5CDD505-2E9C-101B-9397-08002B2CF9AE}" pid="6" name="MSIP_Label_84883e49-c40c-4c70-af6e-4047d87bba49_Method">
    <vt:lpwstr>Privileged</vt:lpwstr>
  </property>
  <property fmtid="{D5CDD505-2E9C-101B-9397-08002B2CF9AE}" pid="7" name="MSIP_Label_84883e49-c40c-4c70-af6e-4047d87bba49_Name">
    <vt:lpwstr>평문 (AnyUser)</vt:lpwstr>
  </property>
  <property fmtid="{D5CDD505-2E9C-101B-9397-08002B2CF9AE}" pid="8" name="MSIP_Label_84883e49-c40c-4c70-af6e-4047d87bba49_SiteId">
    <vt:lpwstr>f85ca5f1-aa23-4252-a83a-443d333b1fe7</vt:lpwstr>
  </property>
  <property fmtid="{D5CDD505-2E9C-101B-9397-08002B2CF9AE}" pid="9" name="MSIP_Label_84883e49-c40c-4c70-af6e-4047d87bba49_ActionId">
    <vt:lpwstr>4ccbe733-2954-4129-b4a8-fdb451fddb1a</vt:lpwstr>
  </property>
  <property fmtid="{D5CDD505-2E9C-101B-9397-08002B2CF9AE}" pid="10" name="MSIP_Label_84883e49-c40c-4c70-af6e-4047d87bba49_ContentBits">
    <vt:lpwstr>0</vt:lpwstr>
  </property>
</Properties>
</file>