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A44613-9BF9-CE67-8B6F-9125CE3DB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37C7633-CAA1-E4FC-5416-967478284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5A82C7-73E3-C44F-C506-A32F8CCA8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E186AE-9334-1EF3-B2B8-4D1ED25FE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73542D-FFEB-C9B4-EAEC-4B64BF63F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251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492888-2069-8826-DDFC-4C52FB73B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C2BC68D-3BF4-889C-F256-22DD9A322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B9619EC-A965-3F5D-ACBE-7C4169C1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15D83FE-9824-D861-40F6-B9AA0443D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243AD-0370-88C1-6F9A-799AA5CE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030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B09FD08-1FF5-B473-A3B6-B206DC657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04783FA-7BE2-DC10-B5D5-E2267A08C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48556FF-37A6-8BE3-2B48-282C585DF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8692C3-3398-134C-1521-5D2B4A28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0FF8CDD-236F-0F88-9884-FB7E145A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56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BE5FCF-563F-72EE-7555-D6B1165A8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C6757E-0E8D-6F3E-8E7A-601B9EC4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24E70A-65AF-D3F0-D47F-3962E8677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B7A450-CB57-CB0A-88F6-DFECD8660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F953CE-4D7A-B391-1AAF-1C259E4F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67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02B587-3043-2C5B-98D3-34D3E9195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9DFFE9-74F4-B80A-E6B5-555A5E802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21898D-939D-F714-3DEC-C63C479A4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1F4778F-BB56-2A3B-F2D1-5C0CF142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86088B6-D5ED-25BC-3C7F-6EE0C0ABD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41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7D0F02-75F3-C1A6-6971-761EF444A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AF2CE0-64B2-A90D-07FA-A54A590FC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EE7600E-2818-C475-317F-2CBBC081B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25D332-B586-91CB-5C5F-B980B5F58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04181C8-57A8-8C8D-3318-5CD92D12D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5E5F7BA-6B01-4221-CADD-02914DB98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12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42D757-C258-828C-B45D-566FEE218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40BF3B-051B-3C6B-8804-1A5466FFB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3CE24C6-3C47-C4B4-332D-B7F031410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4C6C5D1-7CEE-9B9D-A9C4-2004A35EE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30E334-9EC3-6670-E2B5-8E975536CE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F1F0914-2207-C864-5007-0FF9DA97D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6B10003-F02E-1ACD-94BF-FA2432DE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F6D1E23-F1E1-0038-FB02-A61E8C40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239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2474EB-50DB-8C6C-6D81-8907BAF3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3D752A-C8D0-B4A4-29AD-271E90F56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5603568-B597-1766-D03A-1BF4847C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DD14DD0-DA44-DA5A-4CA6-5C497A688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24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837D0C4-5DDD-D966-904C-D1A5500F3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2F805A1-2F43-6862-8674-71E267F60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5F444AF-5687-EE9C-93A6-077CF4709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594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C82C4B-2BB0-7BD5-94F8-DF42B7E39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EAA43D4-FBC6-D35E-AD03-5D5270548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062305E-C77C-EB77-D368-99E0C259C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FDBF95B-378C-7E13-62D8-6D4802DD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90AE81-1021-0538-1A80-205092DFC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1DE79B-E8AA-ECB8-386E-E7A6DBB7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07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488AAB-4A98-086E-10C3-A342DC5D0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07790E-C755-E611-FF04-E1CFFF6CA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6A7CD7-4723-5979-9D5C-5F911A473C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D97F5BB-5F26-66D3-7B4C-536064734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D84631-53C6-A439-DB46-B6C7A180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2806628-68A1-CF10-2D88-4E69176D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42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4E5E1C9-CEB8-0030-3233-FA9626C4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B59D5B-6D93-E135-4AAD-A91F50F05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608602-1C47-435A-F891-0F2431584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34CC74-F8A4-25F5-77D5-3F8CD703A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3BF18CF-E675-4472-67F6-D67B454C0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B3BAF9-225A-A133-1B4A-C8D253313C4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2132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ko-KR" alt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본 문서는 현대자동차·기아의 정보자산으로 관련 법령에 의해 보호받습니다.</a:t>
            </a:r>
          </a:p>
        </p:txBody>
      </p:sp>
    </p:spTree>
    <p:extLst>
      <p:ext uri="{BB962C8B-B14F-4D97-AF65-F5344CB8AC3E}">
        <p14:creationId xmlns:p14="http://schemas.microsoft.com/office/powerpoint/2010/main" val="64490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17A7F879-3036-20AB-DD39-40F55B35C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302656"/>
            <a:ext cx="3000866" cy="423208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ko-KR" altLang="en-US" sz="2000" dirty="0"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현대</a:t>
            </a:r>
            <a:r>
              <a:rPr lang="en-US" altLang="ko-KR" sz="2000" dirty="0"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/</a:t>
            </a:r>
            <a:r>
              <a:rPr lang="ko-KR" altLang="en-US" sz="2000" dirty="0"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기아 </a:t>
            </a:r>
            <a:r>
              <a:rPr lang="en-US" altLang="ko-KR" sz="2000" dirty="0"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IMDS</a:t>
            </a:r>
            <a:r>
              <a:rPr lang="ko-KR" altLang="en-US" sz="2000" dirty="0"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 문의 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2176ACB5-3F2A-C2B1-0092-9F8AE2A8B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573572"/>
              </p:ext>
            </p:extLst>
          </p:nvPr>
        </p:nvGraphicFramePr>
        <p:xfrm>
          <a:off x="609601" y="1636888"/>
          <a:ext cx="10972795" cy="4707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280">
                  <a:extLst>
                    <a:ext uri="{9D8B030D-6E8A-4147-A177-3AD203B41FA5}">
                      <a16:colId xmlns:a16="http://schemas.microsoft.com/office/drawing/2014/main" val="2932394372"/>
                    </a:ext>
                  </a:extLst>
                </a:gridCol>
                <a:gridCol w="8669515">
                  <a:extLst>
                    <a:ext uri="{9D8B030D-6E8A-4147-A177-3AD203B41FA5}">
                      <a16:colId xmlns:a16="http://schemas.microsoft.com/office/drawing/2014/main" val="1167923426"/>
                    </a:ext>
                  </a:extLst>
                </a:gridCol>
              </a:tblGrid>
              <a:tr h="5152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문의 유형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문의내용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009652"/>
                  </a:ext>
                </a:extLst>
              </a:tr>
              <a:tr h="2101075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12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IMDS </a:t>
                      </a:r>
                      <a:r>
                        <a:rPr lang="ko-KR" altLang="en-US" sz="12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일반사항</a:t>
                      </a:r>
                      <a:endParaRPr lang="en-US" altLang="ko-KR" sz="12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12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: </a:t>
                      </a:r>
                      <a:r>
                        <a:rPr lang="ko-KR" altLang="en-US" sz="12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거부사유문의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MS201-02</a:t>
                      </a:r>
                      <a:r>
                        <a:rPr lang="ko-KR" altLang="en-US" sz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스팩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자유 기술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60404"/>
                  </a:ext>
                </a:extLst>
              </a:tr>
              <a:tr h="20909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법규 동향 및 규제 예정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자유 기술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879034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5490CBA8-A3F5-6DB7-A9CF-6A62B2211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088023"/>
              </p:ext>
            </p:extLst>
          </p:nvPr>
        </p:nvGraphicFramePr>
        <p:xfrm>
          <a:off x="4515439" y="257580"/>
          <a:ext cx="706695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5653">
                  <a:extLst>
                    <a:ext uri="{9D8B030D-6E8A-4147-A177-3AD203B41FA5}">
                      <a16:colId xmlns:a16="http://schemas.microsoft.com/office/drawing/2014/main" val="2331084403"/>
                    </a:ext>
                  </a:extLst>
                </a:gridCol>
                <a:gridCol w="2355653">
                  <a:extLst>
                    <a:ext uri="{9D8B030D-6E8A-4147-A177-3AD203B41FA5}">
                      <a16:colId xmlns:a16="http://schemas.microsoft.com/office/drawing/2014/main" val="2881939337"/>
                    </a:ext>
                  </a:extLst>
                </a:gridCol>
                <a:gridCol w="2355653">
                  <a:extLst>
                    <a:ext uri="{9D8B030D-6E8A-4147-A177-3AD203B41FA5}">
                      <a16:colId xmlns:a16="http://schemas.microsoft.com/office/drawing/2014/main" val="171421233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업체 정보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40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담당자 성명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직급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전화번호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이메일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989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2946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B955C76-1C7C-15E0-BCF9-366505465E37}"/>
              </a:ext>
            </a:extLst>
          </p:cNvPr>
          <p:cNvSpPr txBox="1"/>
          <p:nvPr/>
        </p:nvSpPr>
        <p:spPr>
          <a:xfrm>
            <a:off x="609601" y="888989"/>
            <a:ext cx="381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자주 있는 질문 外 문의사항이 있는 경우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Hyundai Sans Head Pro Regular" panose="020B0504040000000000" pitchFamily="34" charset="-127"/>
              <a:ea typeface="Hyundai Sans Head Pro Regular" panose="020B0504040000000000" pitchFamily="34" charset="-127"/>
            </a:endParaRPr>
          </a:p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 아래 양식으로 문의내용 접수</a:t>
            </a: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9DE8B858-DD69-CA97-1F92-3012B9EE5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94692"/>
              </p:ext>
            </p:extLst>
          </p:nvPr>
        </p:nvGraphicFramePr>
        <p:xfrm>
          <a:off x="4421169" y="5246959"/>
          <a:ext cx="7161227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316">
                  <a:extLst>
                    <a:ext uri="{9D8B030D-6E8A-4147-A177-3AD203B41FA5}">
                      <a16:colId xmlns:a16="http://schemas.microsoft.com/office/drawing/2014/main" val="589357646"/>
                    </a:ext>
                  </a:extLst>
                </a:gridCol>
                <a:gridCol w="1524926">
                  <a:extLst>
                    <a:ext uri="{9D8B030D-6E8A-4147-A177-3AD203B41FA5}">
                      <a16:colId xmlns:a16="http://schemas.microsoft.com/office/drawing/2014/main" val="1777477725"/>
                    </a:ext>
                  </a:extLst>
                </a:gridCol>
                <a:gridCol w="1673649">
                  <a:extLst>
                    <a:ext uri="{9D8B030D-6E8A-4147-A177-3AD203B41FA5}">
                      <a16:colId xmlns:a16="http://schemas.microsoft.com/office/drawing/2014/main" val="2228599822"/>
                    </a:ext>
                  </a:extLst>
                </a:gridCol>
                <a:gridCol w="2586336">
                  <a:extLst>
                    <a:ext uri="{9D8B030D-6E8A-4147-A177-3AD203B41FA5}">
                      <a16:colId xmlns:a16="http://schemas.microsoft.com/office/drawing/2014/main" val="2383666915"/>
                    </a:ext>
                  </a:extLst>
                </a:gridCol>
              </a:tblGrid>
              <a:tr h="14010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법규인증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2</a:t>
                      </a:r>
                      <a:r>
                        <a:rPr lang="ko-KR" altLang="en-US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유럽 규제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김경남 책임연구원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irenekim@hyundai.com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200306"/>
                  </a:ext>
                </a:extLst>
              </a:tr>
              <a:tr h="14010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북미 규제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이승현 연구원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seung.hyun.lee@hyundai.com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016938"/>
                  </a:ext>
                </a:extLst>
              </a:tr>
              <a:tr h="23350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국내</a:t>
                      </a:r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/</a:t>
                      </a:r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일반지역 규제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노성중</a:t>
                      </a:r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 책임연구원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screenon@hyundai.com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947346"/>
                  </a:ext>
                </a:extLst>
              </a:tr>
              <a:tr h="14010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SIAP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김지연 연구원 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yeon0430@hyundai.com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357784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89C2A5AC-5B47-6B09-F2CC-51126D191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686264"/>
              </p:ext>
            </p:extLst>
          </p:nvPr>
        </p:nvGraphicFramePr>
        <p:xfrm>
          <a:off x="4421168" y="3981136"/>
          <a:ext cx="7161227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743">
                  <a:extLst>
                    <a:ext uri="{9D8B030D-6E8A-4147-A177-3AD203B41FA5}">
                      <a16:colId xmlns:a16="http://schemas.microsoft.com/office/drawing/2014/main" val="3755618125"/>
                    </a:ext>
                  </a:extLst>
                </a:gridCol>
                <a:gridCol w="1515499">
                  <a:extLst>
                    <a:ext uri="{9D8B030D-6E8A-4147-A177-3AD203B41FA5}">
                      <a16:colId xmlns:a16="http://schemas.microsoft.com/office/drawing/2014/main" val="2711705657"/>
                    </a:ext>
                  </a:extLst>
                </a:gridCol>
                <a:gridCol w="1673649">
                  <a:extLst>
                    <a:ext uri="{9D8B030D-6E8A-4147-A177-3AD203B41FA5}">
                      <a16:colId xmlns:a16="http://schemas.microsoft.com/office/drawing/2014/main" val="2053197124"/>
                    </a:ext>
                  </a:extLst>
                </a:gridCol>
                <a:gridCol w="2586336">
                  <a:extLst>
                    <a:ext uri="{9D8B030D-6E8A-4147-A177-3AD203B41FA5}">
                      <a16:colId xmlns:a16="http://schemas.microsoft.com/office/drawing/2014/main" val="1617194645"/>
                    </a:ext>
                  </a:extLst>
                </a:gridCol>
              </a:tblGrid>
              <a:tr h="1401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탄소중립기술혁신팀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IMDS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i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헬프</a:t>
                      </a:r>
                      <a:r>
                        <a:rPr lang="ko-KR" altLang="en-US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 데스크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Imds_helpdesk@hyundai.com</a:t>
                      </a:r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81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835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MMClips>0</MMClips>
  <HiddenSlides>0</HiddenSlides>
  <LinksUpToDate>false</LinksUpToDate>
  <Notes>0</Notes>
  <Paragraphs>32</Paragraphs>
  <PresentationFormat>와이드스크린</PresentationFormat>
  <ScaleCrop>false</ScaleCrop>
  <Slides>1</Slides>
  <SharedDoc>false</SharedDoc>
  <HyperlinksChanged>false</HyperlinksChanged>
  <AppVersion>16.0000</AppVersion>
  <Words>98</Words>
  <TotalTime>0</TotalTime>
  <Application>Microsoft Office PowerPoint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박혜영 책임연구원 탄소중립기술혁신팀</dc:creator>
  <dcterms:modified xsi:type="dcterms:W3CDTF">2026-01-28T01:00:18Z</dcterms:modified>
  <dc:title/>
  <cp:lastModifiedBy>박혜영 책임연구원 탄소중립기술혁신팀</cp:lastModifiedBy>
  <dcterms:created xsi:type="dcterms:W3CDTF">2025-11-30T23:21:54Z</dcterms:created>
  <cp:revision>17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테마:8</vt:lpwstr>
  </property>
  <property fmtid="{D5CDD505-2E9C-101B-9397-08002B2CF9AE}" pid="3" name="ClassificationContentMarkingFooterText">
    <vt:lpwstr>본 문서는 현대자동차·기아의 정보자산으로 관련 법령에 의해 보호받습니다.</vt:lpwstr>
  </property>
  <property fmtid="{D5CDD505-2E9C-101B-9397-08002B2CF9AE}" pid="4" name="MSIP_Label_84883e49-c40c-4c70-af6e-4047d87bba49_Enabled">
    <vt:lpwstr>true</vt:lpwstr>
  </property>
  <property fmtid="{D5CDD505-2E9C-101B-9397-08002B2CF9AE}" pid="5" name="MSIP_Label_84883e49-c40c-4c70-af6e-4047d87bba49_SetDate">
    <vt:lpwstr>2026-01-28T07:39:30Z</vt:lpwstr>
  </property>
  <property fmtid="{D5CDD505-2E9C-101B-9397-08002B2CF9AE}" pid="6" name="MSIP_Label_84883e49-c40c-4c70-af6e-4047d87bba49_Method">
    <vt:lpwstr>Privileged</vt:lpwstr>
  </property>
  <property fmtid="{D5CDD505-2E9C-101B-9397-08002B2CF9AE}" pid="7" name="MSIP_Label_84883e49-c40c-4c70-af6e-4047d87bba49_Name">
    <vt:lpwstr>평문 (AnyUser)</vt:lpwstr>
  </property>
  <property fmtid="{D5CDD505-2E9C-101B-9397-08002B2CF9AE}" pid="8" name="MSIP_Label_84883e49-c40c-4c70-af6e-4047d87bba49_SiteId">
    <vt:lpwstr>f85ca5f1-aa23-4252-a83a-443d333b1fe7</vt:lpwstr>
  </property>
  <property fmtid="{D5CDD505-2E9C-101B-9397-08002B2CF9AE}" pid="9" name="MSIP_Label_84883e49-c40c-4c70-af6e-4047d87bba49_ActionId">
    <vt:lpwstr>d66c4d8c-1b44-4342-8e32-3ef29dd69841</vt:lpwstr>
  </property>
  <property fmtid="{D5CDD505-2E9C-101B-9397-08002B2CF9AE}" pid="10" name="MSIP_Label_84883e49-c40c-4c70-af6e-4047d87bba49_ContentBits">
    <vt:lpwstr>0</vt:lpwstr>
  </property>
</Properties>
</file>